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6" r:id="rId4"/>
    <p:sldId id="284" r:id="rId5"/>
    <p:sldId id="257" r:id="rId6"/>
    <p:sldId id="285" r:id="rId7"/>
    <p:sldId id="283" r:id="rId8"/>
    <p:sldId id="282" r:id="rId9"/>
    <p:sldId id="287" r:id="rId10"/>
    <p:sldId id="260" r:id="rId11"/>
    <p:sldId id="261" r:id="rId12"/>
    <p:sldId id="288" r:id="rId13"/>
    <p:sldId id="289" r:id="rId14"/>
    <p:sldId id="290" r:id="rId15"/>
    <p:sldId id="291" r:id="rId16"/>
    <p:sldId id="294" r:id="rId17"/>
    <p:sldId id="292" r:id="rId18"/>
    <p:sldId id="295" r:id="rId19"/>
    <p:sldId id="297" r:id="rId20"/>
    <p:sldId id="296" r:id="rId21"/>
    <p:sldId id="262" r:id="rId22"/>
    <p:sldId id="265" r:id="rId23"/>
    <p:sldId id="266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9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47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75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76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18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802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82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10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91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932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865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3C699-99EE-4EC7-9CDA-DFC9CBCF3801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36339-73C1-471C-9AFA-E12AF27D62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2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5896" y="2093715"/>
            <a:ext cx="9144000" cy="2387600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9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  <a:t> Критерии эффективности</a:t>
            </a:r>
            <a:br>
              <a:rPr lang="ru-RU" sz="49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</a:br>
            <a:r>
              <a:rPr lang="ru-RU" sz="49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  <a:t>современного урока</a:t>
            </a:r>
            <a:br>
              <a:rPr lang="ru-RU" sz="49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</a:br>
            <a:r>
              <a:rPr lang="ru-RU" sz="49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  <a:t>в условиях реализации ФГОС</a:t>
            </a:r>
            <a:r>
              <a:rPr lang="ru-RU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  <a:t/>
            </a:r>
            <a:br>
              <a:rPr lang="ru-RU" sz="28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rial"/>
              </a:rPr>
            </a:br>
            <a:endParaRPr lang="ru-RU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0743" y="3792043"/>
            <a:ext cx="7184572" cy="1655762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Подготовила учитель начальных классов</a:t>
            </a:r>
          </a:p>
          <a:p>
            <a:r>
              <a:rPr lang="ru-RU" b="1" i="1" dirty="0" smtClean="0"/>
              <a:t>МБОУ ООШ с. Раздольного</a:t>
            </a:r>
          </a:p>
          <a:p>
            <a:r>
              <a:rPr lang="ru-RU" b="1" i="1" dirty="0" smtClean="0"/>
              <a:t>Мирошниченко Е.П.</a:t>
            </a:r>
          </a:p>
          <a:p>
            <a:r>
              <a:rPr lang="ru-RU" b="1" i="1" dirty="0" smtClean="0"/>
              <a:t>2021 г.</a:t>
            </a:r>
          </a:p>
        </p:txBody>
      </p:sp>
    </p:spTree>
    <p:extLst>
      <p:ext uri="{BB962C8B-B14F-4D97-AF65-F5344CB8AC3E}">
        <p14:creationId xmlns:p14="http://schemas.microsoft.com/office/powerpoint/2010/main" val="297016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6420" y="0"/>
            <a:ext cx="91865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Georgia" pitchFamily="18" charset="0"/>
                <a:cs typeface="Arial"/>
              </a:rPr>
              <a:t>Принципы педагогической </a:t>
            </a:r>
            <a:r>
              <a:rPr lang="ru-RU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Georgia" pitchFamily="18" charset="0"/>
                <a:cs typeface="Arial"/>
              </a:rPr>
              <a:t>техники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9340" y="646331"/>
            <a:ext cx="77995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свобода выбора;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открытость;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деятельность;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идеальность </a:t>
            </a:r>
            <a:r>
              <a:rPr lang="ru-RU" sz="2800" b="1" dirty="0">
                <a:latin typeface="Georgia" pitchFamily="18" charset="0"/>
              </a:rPr>
              <a:t>(высокий КПД</a:t>
            </a:r>
            <a:r>
              <a:rPr lang="ru-RU" sz="2800" b="1" dirty="0" smtClean="0">
                <a:latin typeface="Georgia" pitchFamily="18" charset="0"/>
              </a:rPr>
              <a:t>);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обратная </a:t>
            </a:r>
            <a:r>
              <a:rPr lang="ru-RU" sz="2800" b="1" dirty="0">
                <a:latin typeface="Georgia" pitchFamily="18" charset="0"/>
              </a:rPr>
              <a:t>связь.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endParaRPr lang="ru-RU" sz="2000" b="1" dirty="0">
              <a:latin typeface="Georgia" pitchFamily="18" charset="0"/>
            </a:endParaRPr>
          </a:p>
          <a:p>
            <a:pPr marL="342900" indent="-342900">
              <a:lnSpc>
                <a:spcPct val="120000"/>
              </a:lnSpc>
              <a:buFontTx/>
              <a:buChar char="-"/>
            </a:pPr>
            <a:endParaRPr lang="ru-RU" sz="2000" b="1" dirty="0">
              <a:latin typeface="Georgia" pitchFamily="18" charset="0"/>
            </a:endParaRPr>
          </a:p>
          <a:p>
            <a:pPr marL="342900" indent="-342900">
              <a:lnSpc>
                <a:spcPct val="120000"/>
              </a:lnSpc>
              <a:buFontTx/>
              <a:buChar char="-"/>
            </a:pPr>
            <a:endParaRPr lang="ru-RU" sz="2000" b="1" dirty="0">
              <a:latin typeface="Georgia" pitchFamily="18" charset="0"/>
            </a:endParaRPr>
          </a:p>
          <a:p>
            <a:pPr>
              <a:lnSpc>
                <a:spcPct val="120000"/>
              </a:lnSpc>
            </a:pPr>
            <a:endParaRPr lang="ru-RU" sz="2000" b="1" dirty="0"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97567" y="1494447"/>
            <a:ext cx="276038" cy="5632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800" b="1" dirty="0" smtClean="0">
                <a:latin typeface="Georgia" pitchFamily="18" charset="0"/>
              </a:rPr>
              <a:t> </a:t>
            </a:r>
            <a:endParaRPr lang="ru-RU" sz="2800" b="1" dirty="0"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35586" y="3136613"/>
            <a:ext cx="4012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«Идеальный урок» </a:t>
            </a:r>
            <a:endParaRPr lang="ru-RU" sz="28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64842" y="3659833"/>
            <a:ext cx="99025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урок, на котором учитель, лишь направляя детей, дает рекомендации в течение урока. Поэтому дети ощущают,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800" b="1" dirty="0" smtClean="0">
                <a:latin typeface="Georgia" pitchFamily="18" charset="0"/>
              </a:rPr>
              <a:t>                                                что ведут урок сами. </a:t>
            </a:r>
            <a:endParaRPr lang="ru-RU" sz="28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29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26327" y="323001"/>
            <a:ext cx="9084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n>
                  <a:solidFill>
                    <a:schemeClr val="tx1"/>
                  </a:solidFill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Так что же для нас современный урок 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26327" y="1085538"/>
            <a:ext cx="92627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Georgia" panose="02040502050405020303" pitchFamily="18" charset="0"/>
              </a:rPr>
              <a:t>Это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Georgia" panose="02040502050405020303" pitchFamily="18" charset="0"/>
              </a:rPr>
              <a:t>урок-познание</a:t>
            </a:r>
            <a:r>
              <a:rPr lang="ru-RU" sz="2800" b="1" dirty="0">
                <a:latin typeface="Georgia" panose="02040502050405020303" pitchFamily="18" charset="0"/>
              </a:rPr>
              <a:t>, открытие,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Georgia" panose="02040502050405020303" pitchFamily="18" charset="0"/>
              </a:rPr>
              <a:t>деятельность</a:t>
            </a:r>
            <a:r>
              <a:rPr lang="ru-RU" sz="2800" b="1" dirty="0">
                <a:latin typeface="Georgia" panose="02040502050405020303" pitchFamily="18" charset="0"/>
              </a:rPr>
              <a:t>, противоречие,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Georgia" panose="02040502050405020303" pitchFamily="18" charset="0"/>
              </a:rPr>
              <a:t>развитие</a:t>
            </a:r>
            <a:r>
              <a:rPr lang="ru-RU" sz="2800" b="1" dirty="0">
                <a:latin typeface="Georgia" panose="02040502050405020303" pitchFamily="18" charset="0"/>
              </a:rPr>
              <a:t>, рост, ступенька к знанию,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r>
              <a:rPr lang="ru-RU" sz="2800" b="1" dirty="0" smtClean="0">
                <a:latin typeface="Georgia" panose="02040502050405020303" pitchFamily="18" charset="0"/>
              </a:rPr>
              <a:t>самопознание</a:t>
            </a:r>
            <a:r>
              <a:rPr lang="ru-RU" sz="2800" b="1" dirty="0">
                <a:latin typeface="Georgia" panose="02040502050405020303" pitchFamily="18" charset="0"/>
              </a:rPr>
              <a:t>, самореализация,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Georgia" panose="02040502050405020303" pitchFamily="18" charset="0"/>
              </a:rPr>
              <a:t>мотивация, </a:t>
            </a:r>
            <a:r>
              <a:rPr lang="ru-RU" sz="2800" b="1" dirty="0">
                <a:latin typeface="Georgia" panose="02040502050405020303" pitchFamily="18" charset="0"/>
              </a:rPr>
              <a:t>интерес,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Georgia" panose="02040502050405020303" pitchFamily="18" charset="0"/>
              </a:rPr>
              <a:t>профессионализм</a:t>
            </a:r>
            <a:r>
              <a:rPr lang="ru-RU" sz="2800" b="1" dirty="0">
                <a:latin typeface="Georgia" panose="02040502050405020303" pitchFamily="18" charset="0"/>
              </a:rPr>
              <a:t>, выбор,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Georgia" panose="02040502050405020303" pitchFamily="18" charset="0"/>
              </a:rPr>
              <a:t>инициативность</a:t>
            </a:r>
            <a:r>
              <a:rPr lang="ru-RU" sz="2800" b="1" dirty="0">
                <a:latin typeface="Georgia" panose="02040502050405020303" pitchFamily="18" charset="0"/>
              </a:rPr>
              <a:t>, уверенность.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15556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0948" y="0"/>
            <a:ext cx="9339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Требования к современному уроку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93029" y="785849"/>
            <a:ext cx="7937862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Wingdings" panose="05000000000000000000" pitchFamily="2" charset="2"/>
              <a:buChar char="v"/>
              <a:defRPr/>
            </a:pPr>
            <a:r>
              <a:rPr lang="ru-RU" sz="2800" dirty="0">
                <a:solidFill>
                  <a:prstClr val="black"/>
                </a:solidFill>
                <a:latin typeface="Century Schoolbook"/>
              </a:rPr>
              <a:t>1.</a:t>
            </a:r>
            <a:r>
              <a:rPr lang="ru-RU" sz="2800" b="1" dirty="0">
                <a:solidFill>
                  <a:prstClr val="black"/>
                </a:solidFill>
                <a:latin typeface="Century Schoolbook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Century Schoolbook"/>
              </a:rPr>
              <a:t>Дидактические требования 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Wingdings" panose="05000000000000000000" pitchFamily="2" charset="2"/>
              <a:buChar char="v"/>
              <a:defRPr/>
            </a:pPr>
            <a:r>
              <a:rPr lang="ru-RU" sz="2800" dirty="0">
                <a:solidFill>
                  <a:prstClr val="black"/>
                </a:solidFill>
                <a:latin typeface="Century Schoolbook"/>
              </a:rPr>
              <a:t>2.Организационные требования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Wingdings" panose="05000000000000000000" pitchFamily="2" charset="2"/>
              <a:buChar char="v"/>
              <a:defRPr/>
            </a:pPr>
            <a:r>
              <a:rPr lang="ru-RU" sz="2800" dirty="0">
                <a:solidFill>
                  <a:prstClr val="black"/>
                </a:solidFill>
                <a:latin typeface="Century Schoolbook"/>
              </a:rPr>
              <a:t>3.Психологические требования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Wingdings" panose="05000000000000000000" pitchFamily="2" charset="2"/>
              <a:buChar char="v"/>
              <a:defRPr/>
            </a:pPr>
            <a:r>
              <a:rPr lang="ru-RU" sz="2800" dirty="0">
                <a:solidFill>
                  <a:prstClr val="black"/>
                </a:solidFill>
                <a:latin typeface="Century Schoolbook"/>
              </a:rPr>
              <a:t>4.Гигиенические требования</a:t>
            </a:r>
          </a:p>
        </p:txBody>
      </p:sp>
    </p:spTree>
    <p:extLst>
      <p:ext uri="{BB962C8B-B14F-4D97-AF65-F5344CB8AC3E}">
        <p14:creationId xmlns:p14="http://schemas.microsoft.com/office/powerpoint/2010/main" val="2271909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00695" y="0"/>
            <a:ext cx="81076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1. Дидактические требования 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43942" y="646331"/>
            <a:ext cx="8421189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формулирование образовательных задач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в целом и их составных элементов, 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определение </a:t>
            </a: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оптимального содержания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урока в соответствии с требованием учебной программы и целями урока, с учётом уровня подготовки и подготовленности учащихся; 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прогнозирование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уровня усвоения учащимися научных знаний, сформированности умений и навыков. </a:t>
            </a:r>
            <a:endParaRPr lang="ru-RU" altLang="ru-RU" sz="2800" dirty="0" smtClean="0">
              <a:solidFill>
                <a:prstClr val="black"/>
              </a:solidFill>
              <a:latin typeface="Century Schoolbook"/>
            </a:endParaRP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endParaRPr lang="ru-RU" altLang="ru-RU" sz="2400" dirty="0">
              <a:solidFill>
                <a:prstClr val="black"/>
              </a:solidFill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2767154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0881" y="747187"/>
            <a:ext cx="88392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  <a:defRPr/>
            </a:pPr>
            <a:r>
              <a:rPr lang="ru-RU" sz="2400" dirty="0">
                <a:solidFill>
                  <a:prstClr val="black"/>
                </a:solidFill>
                <a:latin typeface="Century Schoolbook"/>
              </a:rPr>
              <a:t>выбор наиболее </a:t>
            </a:r>
            <a:r>
              <a:rPr lang="ru-RU" sz="2400" b="1" dirty="0">
                <a:solidFill>
                  <a:prstClr val="black"/>
                </a:solidFill>
                <a:latin typeface="Century Schoolbook"/>
              </a:rPr>
              <a:t>рациональных методов, приёмов и средств обучения</a:t>
            </a:r>
            <a:r>
              <a:rPr lang="ru-RU" sz="2400" dirty="0">
                <a:solidFill>
                  <a:prstClr val="black"/>
                </a:solidFill>
                <a:latin typeface="Century Schoolbook"/>
              </a:rPr>
              <a:t>, </a:t>
            </a:r>
            <a:r>
              <a:rPr lang="ru-RU" sz="2400" b="1" dirty="0">
                <a:solidFill>
                  <a:prstClr val="black"/>
                </a:solidFill>
                <a:latin typeface="Century Schoolbook"/>
              </a:rPr>
              <a:t>стимулирования и контроля, оптимального их воздействия на каждом этапе урока;</a:t>
            </a:r>
          </a:p>
          <a:p>
            <a:pPr marL="274320" lvl="0" indent="-274320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  <a:defRPr/>
            </a:pPr>
            <a:r>
              <a:rPr lang="ru-RU" sz="2400" dirty="0">
                <a:solidFill>
                  <a:prstClr val="black"/>
                </a:solidFill>
                <a:latin typeface="Century Schoolbook"/>
              </a:rPr>
              <a:t> выбор, обеспечивающий </a:t>
            </a:r>
            <a:r>
              <a:rPr lang="ru-RU" sz="2400" b="1" dirty="0">
                <a:solidFill>
                  <a:prstClr val="black"/>
                </a:solidFill>
                <a:latin typeface="Century Schoolbook"/>
              </a:rPr>
              <a:t>познавательную активность</a:t>
            </a:r>
            <a:r>
              <a:rPr lang="ru-RU" sz="2400" dirty="0">
                <a:solidFill>
                  <a:prstClr val="black"/>
                </a:solidFill>
                <a:latin typeface="Century Schoolbook"/>
              </a:rPr>
              <a:t>, сочетание различных форм коллективной и индивидуальной работы на уроке и максимальную самостоятельность в учении учащихся; </a:t>
            </a:r>
          </a:p>
          <a:p>
            <a:pPr marL="274320" lvl="0" indent="-274320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  <a:defRPr/>
            </a:pPr>
            <a:r>
              <a:rPr lang="ru-RU" sz="2400" b="1" dirty="0">
                <a:solidFill>
                  <a:prstClr val="black"/>
                </a:solidFill>
                <a:latin typeface="Century Schoolbook"/>
              </a:rPr>
              <a:t>реализация</a:t>
            </a:r>
            <a:r>
              <a:rPr lang="ru-RU" sz="2400" dirty="0">
                <a:solidFill>
                  <a:prstClr val="black"/>
                </a:solidFill>
                <a:latin typeface="Century Schoolbook"/>
              </a:rPr>
              <a:t> на уроке </a:t>
            </a:r>
            <a:r>
              <a:rPr lang="ru-RU" sz="2400" b="1" dirty="0">
                <a:solidFill>
                  <a:prstClr val="black"/>
                </a:solidFill>
                <a:latin typeface="Century Schoolbook"/>
              </a:rPr>
              <a:t>принципов дидактики</a:t>
            </a:r>
            <a:r>
              <a:rPr lang="ru-RU" sz="2400" dirty="0">
                <a:solidFill>
                  <a:prstClr val="black"/>
                </a:solidFill>
                <a:latin typeface="Century Schoolbook"/>
              </a:rPr>
              <a:t>: научности, систематичности и последовательности, сознательности и активности, связи теории с практикой, наглядности и др. </a:t>
            </a:r>
          </a:p>
          <a:p>
            <a:pPr marL="274320" lvl="0" indent="-274320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  <a:defRPr/>
            </a:pPr>
            <a:endParaRPr lang="ru-RU" sz="2800" dirty="0">
              <a:solidFill>
                <a:prstClr val="black"/>
              </a:solidFill>
              <a:latin typeface="Century Schoolbook"/>
            </a:endParaRPr>
          </a:p>
          <a:p>
            <a:pPr marL="274320" lvl="0" indent="-274320">
              <a:lnSpc>
                <a:spcPct val="8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  <a:defRPr/>
            </a:pPr>
            <a:endParaRPr lang="ru-RU" sz="24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0109" y="0"/>
            <a:ext cx="8120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3600" b="1" kern="0" cap="small" dirty="0" smtClean="0">
                <a:solidFill>
                  <a:prstClr val="black"/>
                </a:solidFill>
                <a:latin typeface="Century Schoolbook"/>
              </a:rPr>
              <a:t>1. Дидактические </a:t>
            </a:r>
            <a:r>
              <a:rPr lang="ru-RU" sz="3600" b="1" kern="0" cap="small" dirty="0">
                <a:solidFill>
                  <a:prstClr val="black"/>
                </a:solidFill>
                <a:latin typeface="Century Schoolbook"/>
              </a:rPr>
              <a:t>требования </a:t>
            </a:r>
            <a:endParaRPr lang="ru-RU" sz="1600" b="1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425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66306" y="0"/>
            <a:ext cx="78638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2. Организационные требования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4753" y="713613"/>
            <a:ext cx="8786949" cy="411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организационная чёткость,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рациональное 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использование всех 45 минут урока; 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чёткая формулирование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совместно 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с  учащимися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темы, учебной цели и конкретных заданий урока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; 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гибкая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, но чёткая структура,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соответствующая цели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,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содержанию и методам проведения урока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. 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использование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различных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 типов уроков (урок усвоения новых знаний, формирование навыков и умений, применение знаний, навыков и умений, комбинированный урок и т.д.). 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endParaRPr lang="ru-RU" altLang="ru-RU" sz="2800" dirty="0">
              <a:solidFill>
                <a:prstClr val="black"/>
              </a:solidFill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464874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788228" y="0"/>
            <a:ext cx="78638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2. Организационные требования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51907" y="784564"/>
            <a:ext cx="9440093" cy="390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планирование усвоения знаний в готовом виде (со слов учителя, из учебника, пособия и т.д.) и в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процессе самостоятельного поиска; </a:t>
            </a:r>
            <a:endParaRPr lang="ru-RU" altLang="ru-RU" sz="2400" dirty="0">
              <a:solidFill>
                <a:prstClr val="black"/>
              </a:solidFill>
              <a:latin typeface="Century Schoolbook"/>
            </a:endParaRP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учёт контроля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, анализа и оценки деятельности школьников, осуществляемых учителем, и взаимной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критической оценки, самоконтроля и самоанализа учащихся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; </a:t>
            </a:r>
          </a:p>
          <a:p>
            <a:pPr marL="273050" lvl="0" indent="-273050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соотношение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побуждения 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учащихся к </a:t>
            </a:r>
            <a:r>
              <a:rPr lang="ru-RU" altLang="ru-RU" sz="2400" b="1" dirty="0">
                <a:solidFill>
                  <a:prstClr val="black"/>
                </a:solidFill>
                <a:latin typeface="Century Schoolbook"/>
              </a:rPr>
              <a:t>деятельности </a:t>
            </a:r>
            <a:r>
              <a:rPr lang="ru-RU" altLang="ru-RU" sz="2400" dirty="0">
                <a:solidFill>
                  <a:prstClr val="black"/>
                </a:solidFill>
                <a:latin typeface="Century Schoolbook"/>
              </a:rPr>
              <a:t>(комментарии, вызывающие положительные чувства в связи с проделанной работой, установки, стимулирующие интерес, волевые усилия к преодолению трудностей и т.д.). </a:t>
            </a:r>
          </a:p>
        </p:txBody>
      </p:sp>
    </p:spTree>
    <p:extLst>
      <p:ext uri="{BB962C8B-B14F-4D97-AF65-F5344CB8AC3E}">
        <p14:creationId xmlns:p14="http://schemas.microsoft.com/office/powerpoint/2010/main" val="3072586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2724" y="0"/>
            <a:ext cx="8460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3. Психологические требования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65565" y="807273"/>
            <a:ext cx="8734697" cy="411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проектирование развития учащихся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в пределах изучения конкретного учебного предмета и конкретного урока; </a:t>
            </a:r>
          </a:p>
          <a:p>
            <a:pPr marL="273050" lvl="0" indent="-273050"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dirty="0" err="1">
                <a:solidFill>
                  <a:prstClr val="black"/>
                </a:solidFill>
                <a:latin typeface="Century Schoolbook"/>
              </a:rPr>
              <a:t>предусмотрение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отдельных средств </a:t>
            </a:r>
            <a:r>
              <a:rPr lang="ru-RU" altLang="ru-RU" sz="2800" dirty="0" err="1">
                <a:solidFill>
                  <a:prstClr val="black"/>
                </a:solidFill>
                <a:latin typeface="Century Schoolbook"/>
              </a:rPr>
              <a:t>психолого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– педагогического воздействия, методических приёмов, обеспечивающих </a:t>
            </a: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развитие учащихся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. </a:t>
            </a:r>
          </a:p>
          <a:p>
            <a:pPr marL="273050" lvl="0" indent="-273050"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соотношение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нагрузки на память учащихся и их мышление; </a:t>
            </a:r>
          </a:p>
          <a:p>
            <a:pPr marL="273050" lvl="0" indent="-273050"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определение объёма </a:t>
            </a: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воспроизводящей и творческой деятельности учащихся;</a:t>
            </a:r>
          </a:p>
        </p:txBody>
      </p:sp>
    </p:spTree>
    <p:extLst>
      <p:ext uri="{BB962C8B-B14F-4D97-AF65-F5344CB8AC3E}">
        <p14:creationId xmlns:p14="http://schemas.microsoft.com/office/powerpoint/2010/main" val="4252949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57004" y="0"/>
            <a:ext cx="8460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kern="0" cap="small" dirty="0">
                <a:latin typeface="Century Schoolbook"/>
                <a:ea typeface="+mj-ea"/>
                <a:cs typeface="+mj-cs"/>
              </a:rPr>
              <a:t>3</a:t>
            </a:r>
            <a:r>
              <a:rPr lang="ru-RU" sz="3600" b="1" kern="0" cap="small" dirty="0" smtClean="0">
                <a:latin typeface="Century Schoolbook"/>
                <a:ea typeface="+mj-ea"/>
                <a:cs typeface="+mj-cs"/>
              </a:rPr>
              <a:t>. Психологические</a:t>
            </a:r>
            <a:r>
              <a:rPr kumimoji="0" lang="ru-RU" sz="36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 требования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35382" y="797313"/>
            <a:ext cx="8499567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планирование урока в соответствии с </a:t>
            </a: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индивидуальными возрастными особенностями учащихся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; 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проведение урока с учётом «сильных» и «слабых» учеников; 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r>
              <a:rPr lang="ru-RU" altLang="ru-RU" sz="2800" b="1" dirty="0">
                <a:solidFill>
                  <a:prstClr val="black"/>
                </a:solidFill>
                <a:latin typeface="Century Schoolbook"/>
              </a:rPr>
              <a:t>дифференцированный</a:t>
            </a:r>
            <a:r>
              <a:rPr lang="ru-RU" altLang="ru-RU" sz="2800" dirty="0">
                <a:solidFill>
                  <a:prstClr val="black"/>
                </a:solidFill>
                <a:latin typeface="Century Schoolbook"/>
              </a:rPr>
              <a:t> подход к «сильным» и «слабым» ученикам. 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</a:pPr>
            <a:endParaRPr lang="ru-RU" altLang="ru-RU" sz="2400" dirty="0">
              <a:solidFill>
                <a:prstClr val="black"/>
              </a:solidFill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426294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57004" y="0"/>
            <a:ext cx="8460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kern="0" cap="small" dirty="0" smtClean="0">
                <a:latin typeface="Century Schoolbook"/>
                <a:ea typeface="+mj-ea"/>
                <a:cs typeface="+mj-cs"/>
              </a:rPr>
              <a:t>4. Гигиенические </a:t>
            </a:r>
            <a:r>
              <a:rPr kumimoji="0" lang="ru-RU" sz="3600" b="1" i="0" u="none" strike="noStrike" kern="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/>
                <a:ea typeface="+mj-ea"/>
                <a:cs typeface="+mj-cs"/>
              </a:rPr>
              <a:t>требования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90354" y="2757320"/>
            <a:ext cx="89437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</a:rPr>
              <a:t>урок должен быть эмоциональным, вызывать интерес к учению и воспитывать, потребность в знаниях;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</a:rPr>
              <a:t>темп и ритм урока должны быть оптимальными, действия учителя и учащихся завершенными;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</a:rPr>
              <a:t>необходим полный контакт во взаимодействии учителя и учащихся на уроке, должны соблюдаться педагогический такт;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</a:rPr>
              <a:t>доминирование атмосферы доброжелательности и активного творческого </a:t>
            </a:r>
            <a:r>
              <a:rPr lang="ru-RU" sz="2000" dirty="0" smtClean="0">
                <a:solidFill>
                  <a:srgbClr val="000000"/>
                </a:solidFill>
                <a:latin typeface="Georgia" panose="02040502050405020303" pitchFamily="18" charset="0"/>
              </a:rPr>
              <a:t>труда</a:t>
            </a: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90800" y="510551"/>
            <a:ext cx="902208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Georgia" panose="02040502050405020303" pitchFamily="18" charset="0"/>
              </a:rPr>
              <a:t>температурный режим</a:t>
            </a:r>
            <a:r>
              <a:rPr lang="ru-RU" sz="2000" dirty="0" smtClean="0">
                <a:latin typeface="Georgia" panose="02040502050405020303" pitchFamily="18" charset="0"/>
              </a:rPr>
              <a:t>;</a:t>
            </a:r>
            <a:endParaRPr lang="ru-RU" sz="2000" dirty="0">
              <a:latin typeface="Georgia" panose="02040502050405020303" pitchFamily="18" charset="0"/>
            </a:endParaRPr>
          </a:p>
          <a:p>
            <a:r>
              <a:rPr lang="ru-RU" sz="2000" dirty="0">
                <a:latin typeface="Georgia" panose="02040502050405020303" pitchFamily="18" charset="0"/>
              </a:rPr>
              <a:t>физико-химические свойства воздуха (необходимость проветривания</a:t>
            </a:r>
            <a:r>
              <a:rPr lang="ru-RU" sz="2000" dirty="0" smtClean="0">
                <a:latin typeface="Georgia" panose="02040502050405020303" pitchFamily="18" charset="0"/>
              </a:rPr>
              <a:t>);</a:t>
            </a:r>
            <a:endParaRPr lang="ru-RU" sz="2000" dirty="0">
              <a:latin typeface="Georgia" panose="02040502050405020303" pitchFamily="18" charset="0"/>
            </a:endParaRPr>
          </a:p>
          <a:p>
            <a:r>
              <a:rPr lang="ru-RU" sz="2000" dirty="0">
                <a:latin typeface="Georgia" panose="02040502050405020303" pitchFamily="18" charset="0"/>
              </a:rPr>
              <a:t>освещение</a:t>
            </a:r>
            <a:r>
              <a:rPr lang="ru-RU" sz="2000" dirty="0" smtClean="0">
                <a:latin typeface="Georgia" panose="02040502050405020303" pitchFamily="18" charset="0"/>
              </a:rPr>
              <a:t>;</a:t>
            </a:r>
            <a:endParaRPr lang="ru-RU" sz="2000" dirty="0">
              <a:latin typeface="Georgia" panose="02040502050405020303" pitchFamily="18" charset="0"/>
            </a:endParaRPr>
          </a:p>
          <a:p>
            <a:r>
              <a:rPr lang="ru-RU" sz="2000" dirty="0">
                <a:latin typeface="Georgia" panose="02040502050405020303" pitchFamily="18" charset="0"/>
              </a:rPr>
              <a:t>предупреждение утомления и переутомления</a:t>
            </a:r>
            <a:r>
              <a:rPr lang="ru-RU" sz="2000" dirty="0" smtClean="0">
                <a:latin typeface="Georgia" panose="02040502050405020303" pitchFamily="18" charset="0"/>
              </a:rPr>
              <a:t>;</a:t>
            </a:r>
            <a:endParaRPr lang="ru-RU" sz="2000" dirty="0">
              <a:latin typeface="Georgia" panose="02040502050405020303" pitchFamily="18" charset="0"/>
            </a:endParaRPr>
          </a:p>
          <a:p>
            <a:r>
              <a:rPr lang="ru-RU" sz="2000" dirty="0">
                <a:latin typeface="Georgia" panose="02040502050405020303" pitchFamily="18" charset="0"/>
              </a:rPr>
              <a:t>чередование видов деятельности</a:t>
            </a:r>
            <a:r>
              <a:rPr lang="ru-RU" sz="2000" dirty="0" smtClean="0">
                <a:latin typeface="Georgia" panose="02040502050405020303" pitchFamily="18" charset="0"/>
              </a:rPr>
              <a:t>;</a:t>
            </a:r>
            <a:endParaRPr lang="ru-RU" sz="2000" dirty="0">
              <a:latin typeface="Georgia" panose="02040502050405020303" pitchFamily="18" charset="0"/>
            </a:endParaRPr>
          </a:p>
          <a:p>
            <a:r>
              <a:rPr lang="ru-RU" sz="2000" dirty="0">
                <a:latin typeface="Georgia" panose="02040502050405020303" pitchFamily="18" charset="0"/>
              </a:rPr>
              <a:t>соблюдение правильной рабочей позы учащегося</a:t>
            </a:r>
            <a:r>
              <a:rPr lang="ru-RU" sz="2000" dirty="0" smtClean="0">
                <a:latin typeface="Georgia" panose="02040502050405020303" pitchFamily="18" charset="0"/>
              </a:rPr>
              <a:t>;</a:t>
            </a:r>
            <a:endParaRPr lang="ru-RU" sz="2000" dirty="0">
              <a:latin typeface="Georgia" panose="02040502050405020303" pitchFamily="18" charset="0"/>
            </a:endParaRPr>
          </a:p>
          <a:p>
            <a:r>
              <a:rPr lang="ru-RU" sz="2000" dirty="0">
                <a:latin typeface="Georgia" panose="02040502050405020303" pitchFamily="18" charset="0"/>
              </a:rPr>
              <a:t>соответствие классной мебели росту школьника.</a:t>
            </a:r>
          </a:p>
        </p:txBody>
      </p:sp>
    </p:spTree>
    <p:extLst>
      <p:ext uri="{BB962C8B-B14F-4D97-AF65-F5344CB8AC3E}">
        <p14:creationId xmlns:p14="http://schemas.microsoft.com/office/powerpoint/2010/main" val="4131363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7406" y="0"/>
            <a:ext cx="893064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Урок – это зеркало общей и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культуры учителя,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мерило его интеллектуального богатства ,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его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кругозора,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эрудиции»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56306" y="3405213"/>
            <a:ext cx="77223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Василий Александрович </a:t>
            </a:r>
            <a:r>
              <a:rPr lang="ru-RU" sz="3600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Сухомлинский</a:t>
            </a:r>
          </a:p>
        </p:txBody>
      </p:sp>
    </p:spTree>
    <p:extLst>
      <p:ext uri="{BB962C8B-B14F-4D97-AF65-F5344CB8AC3E}">
        <p14:creationId xmlns:p14="http://schemas.microsoft.com/office/powerpoint/2010/main" val="6514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9440" y="0"/>
            <a:ext cx="94531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Правила совместного общения на уроке: </a:t>
            </a:r>
            <a:endParaRPr lang="ru-RU" altLang="ru-RU" sz="2800" dirty="0">
              <a:solidFill>
                <a:srgbClr val="FF0000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НЕ произносить резких, категоричных суждений. 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НЕ подчеркивать интеллектуальное превосходство кого-либо. 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НЕ пренебрегать мнением других. 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НЕ перебивать выступающего, но и самому быть лаконичным и четким в высказываниях. 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НЕ допускать фамильярности по отношению к кому-либо. 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Отмечать индивидуально-ценностное в работе каждого. 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dirty="0">
                <a:solidFill>
                  <a:prstClr val="black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Выражать благодарность в адрес присутствующих.</a:t>
            </a:r>
            <a:endParaRPr lang="ru-RU" altLang="ru-RU" sz="28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291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00615" y="-114908"/>
            <a:ext cx="6096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>
                  <a:solidFill>
                    <a:schemeClr val="tx1"/>
                  </a:solidFill>
                </a:ln>
                <a:solidFill>
                  <a:srgbClr val="CC0000"/>
                </a:solidFill>
                <a:latin typeface="Georgia" panose="02040502050405020303" pitchFamily="18" charset="0"/>
              </a:rPr>
              <a:t>Что</a:t>
            </a:r>
            <a:r>
              <a:rPr lang="ru-RU" sz="4000" b="1" dirty="0">
                <a:solidFill>
                  <a:srgbClr val="CC0000"/>
                </a:solidFill>
                <a:latin typeface="Georgia" panose="02040502050405020303" pitchFamily="18" charset="0"/>
              </a:rPr>
              <a:t> </a:t>
            </a:r>
            <a:r>
              <a:rPr lang="ru-RU" sz="4000" b="1" dirty="0">
                <a:ln>
                  <a:solidFill>
                    <a:schemeClr val="tx1"/>
                  </a:solidFill>
                </a:ln>
                <a:solidFill>
                  <a:srgbClr val="CC0000"/>
                </a:solidFill>
                <a:latin typeface="Georgia" panose="02040502050405020303" pitchFamily="18" charset="0"/>
              </a:rPr>
              <a:t>главное в </a:t>
            </a:r>
            <a:r>
              <a:rPr lang="ru-RU" sz="4000" b="1" dirty="0" smtClean="0">
                <a:ln>
                  <a:solidFill>
                    <a:schemeClr val="tx1"/>
                  </a:solidFill>
                </a:ln>
                <a:solidFill>
                  <a:srgbClr val="CC0000"/>
                </a:solidFill>
                <a:latin typeface="Georgia" panose="02040502050405020303" pitchFamily="18" charset="0"/>
              </a:rPr>
              <a:t>уроке?</a:t>
            </a:r>
            <a:r>
              <a:rPr lang="ru-RU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ru-RU" sz="28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endParaRPr lang="ru-RU" sz="2800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3997" y="609476"/>
            <a:ext cx="940525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Georgia" panose="02040502050405020303" pitchFamily="18" charset="0"/>
              </a:rPr>
              <a:t>Новизна современного российского образования требует личностного начала учителя, которое позволяет ему давать знания, развивая понимание этих знаний, умений, навыков, создавая условия для порождения их ценностей и смыслов.</a:t>
            </a:r>
          </a:p>
          <a:p>
            <a:r>
              <a:rPr lang="ru-RU" sz="2800" b="1" dirty="0">
                <a:latin typeface="Georgia" panose="02040502050405020303" pitchFamily="18" charset="0"/>
              </a:rPr>
              <a:t>	Каждый урок должен содержать что-то, что вызовет удивление, изумление, восторг. Это может быть интересный факт, неожиданное открытие, красивый опыт, нестандартный подход.</a:t>
            </a:r>
          </a:p>
          <a:p>
            <a:endParaRPr lang="ru-RU" sz="2800" b="1" dirty="0">
              <a:latin typeface="Georgia" panose="02040502050405020303" pitchFamily="18" charset="0"/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3735977" y="566928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27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5271" y="219315"/>
            <a:ext cx="98267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Личностная значимость для учащихся</a:t>
            </a:r>
            <a:endParaRPr lang="ru-RU" sz="3600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83179" y="1014028"/>
            <a:ext cx="102088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К чему душа лежит, </a:t>
            </a:r>
            <a:r>
              <a:rPr lang="ru-RU" altLang="ru-RU" sz="2800" b="1" i="1" dirty="0" smtClean="0">
                <a:latin typeface="Georgia" panose="02040502050405020303" pitchFamily="18" charset="0"/>
              </a:rPr>
              <a:t>к </a:t>
            </a:r>
            <a:r>
              <a:rPr lang="ru-RU" altLang="ru-RU" sz="2800" b="1" i="1" dirty="0">
                <a:latin typeface="Georgia" panose="02040502050405020303" pitchFamily="18" charset="0"/>
              </a:rPr>
              <a:t>тому и руки </a:t>
            </a:r>
            <a:r>
              <a:rPr lang="ru-RU" altLang="ru-RU" sz="2800" b="1" i="1" dirty="0" smtClean="0">
                <a:latin typeface="Georgia" panose="02040502050405020303" pitchFamily="18" charset="0"/>
              </a:rPr>
              <a:t>приложатся.</a:t>
            </a:r>
            <a:endParaRPr lang="ru-RU" altLang="ru-RU" sz="2800" b="1" i="1" dirty="0">
              <a:latin typeface="Georgia" panose="02040502050405020303" pitchFamily="18" charset="0"/>
            </a:endParaRPr>
          </a:p>
          <a:p>
            <a:pPr algn="ctr">
              <a:buFontTx/>
              <a:buNone/>
            </a:pPr>
            <a:r>
              <a:rPr lang="ru-RU" altLang="ru-RU" dirty="0"/>
              <a:t>                                            </a:t>
            </a:r>
            <a:r>
              <a:rPr lang="ru-RU" altLang="ru-RU" sz="2800" b="1" dirty="0">
                <a:solidFill>
                  <a:srgbClr val="C00000"/>
                </a:solidFill>
              </a:rPr>
              <a:t>(пословица)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88427" y="1968135"/>
            <a:ext cx="75804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Хоть выйди ты не в белый свет, 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А в поле за околицей,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 Пока идешь за кем-то вслед,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Дорога не запомнится.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Зато, куда б ты ни попал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И по какой распутице,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Дорога та, что сам искал,</a:t>
            </a:r>
          </a:p>
          <a:p>
            <a:pPr algn="ctr">
              <a:buFontTx/>
              <a:buNone/>
            </a:pPr>
            <a:r>
              <a:rPr lang="ru-RU" altLang="ru-RU" sz="2800" b="1" dirty="0">
                <a:latin typeface="Georgia" panose="02040502050405020303" pitchFamily="18" charset="0"/>
              </a:rPr>
              <a:t>Вовек не </a:t>
            </a:r>
            <a:r>
              <a:rPr lang="ru-RU" altLang="ru-RU" sz="2800" b="1" dirty="0" smtClean="0">
                <a:latin typeface="Georgia" panose="02040502050405020303" pitchFamily="18" charset="0"/>
              </a:rPr>
              <a:t>позабудется.</a:t>
            </a:r>
            <a:endParaRPr lang="ru-RU" altLang="ru-RU" sz="2800" b="1" dirty="0">
              <a:latin typeface="Georgia" panose="02040502050405020303" pitchFamily="18" charset="0"/>
            </a:endParaRPr>
          </a:p>
          <a:p>
            <a:pPr algn="ctr">
              <a:buFontTx/>
              <a:buNone/>
            </a:pPr>
            <a:r>
              <a:rPr lang="ru-RU" altLang="ru-RU" sz="2800" b="1" i="1" dirty="0">
                <a:solidFill>
                  <a:srgbClr val="CC0000"/>
                </a:solidFill>
                <a:latin typeface="Georgia" panose="02040502050405020303" pitchFamily="18" charset="0"/>
              </a:rPr>
              <a:t>                                    (</a:t>
            </a:r>
            <a:r>
              <a:rPr lang="ru-RU" altLang="ru-RU" sz="2800" b="1" i="1" dirty="0" err="1">
                <a:solidFill>
                  <a:srgbClr val="CC0000"/>
                </a:solidFill>
                <a:latin typeface="Georgia" panose="02040502050405020303" pitchFamily="18" charset="0"/>
              </a:rPr>
              <a:t>Н.Рыленков</a:t>
            </a:r>
            <a:r>
              <a:rPr lang="ru-RU" altLang="ru-RU" sz="2800" b="1" i="1" dirty="0">
                <a:solidFill>
                  <a:srgbClr val="CC0000"/>
                </a:solidFill>
                <a:latin typeface="Georgia" panose="020405020504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9507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0712" y="989063"/>
            <a:ext cx="72676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Спасибо за внимание!</a:t>
            </a:r>
            <a:endParaRPr lang="ru-RU" sz="8000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24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9440" y="705394"/>
            <a:ext cx="9387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«Ученик </a:t>
            </a:r>
            <a:r>
              <a:rPr lang="ru-RU" altLang="ru-RU" sz="3600" dirty="0">
                <a:solidFill>
                  <a:prstClr val="black"/>
                </a:solidFill>
                <a:latin typeface="Tahoma" panose="020B0604030504040204" pitchFamily="34" charset="0"/>
                <a:cs typeface="Calibri" panose="020F0502020204030204" pitchFamily="34" charset="0"/>
              </a:rPr>
              <a:t>–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это не сосуд, который надо заполнить, а факел, который нужно зажечь. Сделать это может только тот учитель, который сам горит на 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работе».</a:t>
            </a:r>
            <a:endParaRPr lang="ru-RU" altLang="ru-RU" sz="3600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600" i="1" dirty="0">
                <a:solidFill>
                  <a:prstClr val="black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                                 </a:t>
            </a:r>
            <a:endParaRPr lang="ru-RU" altLang="ru-RU" sz="3600" i="1" dirty="0">
              <a:solidFill>
                <a:prstClr val="black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373017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ru-RU" sz="3600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Василий Александрович Сухомлинский</a:t>
            </a:r>
          </a:p>
        </p:txBody>
      </p:sp>
    </p:spTree>
    <p:extLst>
      <p:ext uri="{BB962C8B-B14F-4D97-AF65-F5344CB8AC3E}">
        <p14:creationId xmlns:p14="http://schemas.microsoft.com/office/powerpoint/2010/main" val="1896647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51761" y="913181"/>
            <a:ext cx="9132125" cy="491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</a:pP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Под</a:t>
            </a:r>
            <a:r>
              <a:rPr lang="ru-RU" altLang="ru-RU" sz="2800" b="1" dirty="0">
                <a:solidFill>
                  <a:srgbClr val="FF0066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эффективностью </a:t>
            </a: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понимают полезность для развития каждого </a:t>
            </a:r>
            <a:r>
              <a:rPr lang="ru-RU" altLang="ru-RU" sz="28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ребёнка.</a:t>
            </a:r>
            <a:endParaRPr lang="ru-RU" altLang="ru-RU" sz="2800" b="1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>
              <a:lnSpc>
                <a:spcPct val="80000"/>
              </a:lnSpc>
            </a:pP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 </a:t>
            </a:r>
            <a:endParaRPr lang="ru-RU" altLang="ru-RU" sz="2800" b="1" dirty="0" smtClean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>
              <a:lnSpc>
                <a:spcPct val="80000"/>
              </a:lnSpc>
            </a:pP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  </a:t>
            </a:r>
            <a:r>
              <a:rPr lang="ru-RU" alt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« Эффективность» </a:t>
            </a: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(в переводе</a:t>
            </a:r>
          </a:p>
          <a:p>
            <a:pPr lvl="0">
              <a:lnSpc>
                <a:spcPct val="80000"/>
              </a:lnSpc>
            </a:pP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 с латинского ) – </a:t>
            </a:r>
            <a:r>
              <a:rPr lang="ru-RU" alt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« </a:t>
            </a:r>
            <a:r>
              <a:rPr lang="ru-RU" altLang="ru-RU" sz="2800" b="1" dirty="0" err="1">
                <a:solidFill>
                  <a:srgbClr val="C00000"/>
                </a:solidFill>
                <a:latin typeface="Georgia" panose="02040502050405020303" pitchFamily="18" charset="0"/>
              </a:rPr>
              <a:t>эфектос</a:t>
            </a:r>
            <a:r>
              <a:rPr lang="ru-RU" alt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» </a:t>
            </a:r>
            <a:r>
              <a:rPr lang="ru-RU" altLang="ru-RU" sz="2800" b="1" dirty="0">
                <a:solidFill>
                  <a:prstClr val="black"/>
                </a:solidFill>
                <a:latin typeface="Georgia" panose="02040502050405020303" pitchFamily="18" charset="0"/>
              </a:rPr>
              <a:t>означает выполнение действий, результат, следствие каких- либо действий</a:t>
            </a:r>
            <a:endParaRPr lang="ru-RU" sz="2800" b="1" dirty="0">
              <a:solidFill>
                <a:prstClr val="black"/>
              </a:solidFill>
              <a:latin typeface="Georgia" pitchFamily="18" charset="0"/>
            </a:endParaRPr>
          </a:p>
          <a:p>
            <a:pPr>
              <a:lnSpc>
                <a:spcPct val="80000"/>
              </a:lnSpc>
            </a:pPr>
            <a:endParaRPr lang="ru-RU" altLang="ru-RU" sz="2800" b="1" dirty="0" smtClean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Эффективность </a:t>
            </a:r>
            <a:r>
              <a:rPr lang="ru-RU" alt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–</a:t>
            </a:r>
            <a:r>
              <a:rPr lang="ru-RU" altLang="ru-RU" sz="2800" b="1" dirty="0">
                <a:latin typeface="Georgia" panose="02040502050405020303" pitchFamily="18" charset="0"/>
              </a:rPr>
              <a:t> дающий эффект, приводящий к нужным результатам , действенный (словарь  С.И. Ушакова</a:t>
            </a:r>
            <a:r>
              <a:rPr lang="ru-RU" altLang="ru-RU" sz="2800" b="1" dirty="0" smtClean="0">
                <a:latin typeface="Georgia" panose="02040502050405020303" pitchFamily="18" charset="0"/>
              </a:rPr>
              <a:t>)</a:t>
            </a:r>
          </a:p>
          <a:p>
            <a:pPr>
              <a:lnSpc>
                <a:spcPct val="80000"/>
              </a:lnSpc>
            </a:pPr>
            <a:endParaRPr lang="ru-RU" altLang="ru-RU" sz="2800" b="1" dirty="0">
              <a:latin typeface="Georgia" panose="02040502050405020303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Georgia" panose="02040502050405020303" pitchFamily="18" charset="0"/>
              </a:rPr>
              <a:t>  </a:t>
            </a:r>
          </a:p>
          <a:p>
            <a:pPr>
              <a:lnSpc>
                <a:spcPct val="80000"/>
              </a:lnSpc>
            </a:pPr>
            <a:r>
              <a:rPr lang="ru-RU" altLang="ru-RU" sz="2800" b="1" dirty="0">
                <a:latin typeface="Georgia" panose="02040502050405020303" pitchFamily="18" charset="0"/>
              </a:rPr>
              <a:t>  </a:t>
            </a:r>
            <a:endParaRPr lang="ru-RU" sz="2800" b="1" dirty="0"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08309" y="0"/>
            <a:ext cx="95926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Критерии эффективности урока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9142" y="726244"/>
            <a:ext cx="5512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29444" y="168630"/>
            <a:ext cx="9255628" cy="697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         </a:t>
            </a:r>
            <a:r>
              <a:rPr lang="ru-RU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Критерии современного урока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38202" y="901753"/>
            <a:ext cx="92556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• Обучение через открытие</a:t>
            </a:r>
          </a:p>
          <a:p>
            <a:r>
              <a:rPr lang="ru-RU" sz="2400" b="1" dirty="0"/>
              <a:t>• Самоопределение обучаемого к выполнению той или иной образовательной деятельности.</a:t>
            </a:r>
          </a:p>
          <a:p>
            <a:r>
              <a:rPr lang="ru-RU" sz="2400" b="1" dirty="0"/>
              <a:t>• Наличие дискуссий, характеризующихся различными точками зрения по изучаемым вопросам, сопоставлением их, поиском за счет обсуждения истинной точки зрения.</a:t>
            </a:r>
          </a:p>
          <a:p>
            <a:r>
              <a:rPr lang="ru-RU" sz="2400" b="1" dirty="0"/>
              <a:t>• Развитие личности</a:t>
            </a:r>
          </a:p>
          <a:p>
            <a:r>
              <a:rPr lang="ru-RU" sz="2400" b="1" dirty="0"/>
              <a:t>• Способность ученика проектировать предстоящую деятельность, быть ее субъектом</a:t>
            </a:r>
          </a:p>
          <a:p>
            <a:r>
              <a:rPr lang="ru-RU" sz="2400" b="1" dirty="0"/>
              <a:t>• Демократичность , открытость</a:t>
            </a:r>
          </a:p>
          <a:p>
            <a:r>
              <a:rPr lang="ru-RU" sz="2400" b="1" dirty="0"/>
              <a:t>• Осознание учеником деятельности: того как, каким способом получен результат, какие при этом встречались затруднения , как они были устранены, и что чувствовал ученик при этом.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895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9142" y="726244"/>
            <a:ext cx="5512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29444" y="28361"/>
            <a:ext cx="9255628" cy="697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         </a:t>
            </a:r>
            <a:r>
              <a:rPr lang="ru-RU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Критерии современного урока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71504" y="879592"/>
            <a:ext cx="92556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• </a:t>
            </a:r>
            <a:r>
              <a:rPr lang="ru-RU" sz="2400" b="1" dirty="0"/>
              <a:t>Моделирование жизненно важных профессиональных затруднений в образовательном пространстве и поиск путей их решения.</a:t>
            </a:r>
          </a:p>
          <a:p>
            <a:r>
              <a:rPr lang="ru-RU" sz="2400" b="1" dirty="0"/>
              <a:t>• Позволяет ученикам в коллективном поиске приходить к </a:t>
            </a:r>
            <a:r>
              <a:rPr lang="ru-RU" sz="2400" b="1" dirty="0" smtClean="0"/>
              <a:t>открытию.</a:t>
            </a:r>
            <a:endParaRPr lang="ru-RU" sz="2400" b="1" dirty="0"/>
          </a:p>
          <a:p>
            <a:r>
              <a:rPr lang="ru-RU" sz="2400" b="1" dirty="0"/>
              <a:t>• Ученик испытывает радость от преодоленной трудности учения, будь то: задача, пример, правило, закон, теорема или - выведенное самостоятельно понятие.</a:t>
            </a:r>
          </a:p>
          <a:p>
            <a:r>
              <a:rPr lang="ru-RU" sz="2400" b="1" dirty="0"/>
              <a:t>• Педагог ведет учащегося по пути субъективного открытия, он управляет проблемно – поисковой или исследовательской деятельностью учащегося.</a:t>
            </a:r>
          </a:p>
        </p:txBody>
      </p:sp>
    </p:spTree>
    <p:extLst>
      <p:ext uri="{BB962C8B-B14F-4D97-AF65-F5344CB8AC3E}">
        <p14:creationId xmlns:p14="http://schemas.microsoft.com/office/powerpoint/2010/main" val="397226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7017" y="0"/>
            <a:ext cx="90572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Три постулата современного урока:</a:t>
            </a:r>
            <a:endParaRPr lang="ru-RU" sz="3600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53665" y="646331"/>
            <a:ext cx="89306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1. </a:t>
            </a:r>
            <a:r>
              <a:rPr lang="ru-RU" sz="2800" b="1" i="1" dirty="0" smtClean="0">
                <a:solidFill>
                  <a:srgbClr val="C00000"/>
                </a:solidFill>
                <a:latin typeface="Georgia" pitchFamily="18" charset="0"/>
              </a:rPr>
              <a:t>Урок есть </a:t>
            </a:r>
            <a:r>
              <a:rPr lang="ru-RU" sz="2800" b="1" dirty="0" smtClean="0">
                <a:latin typeface="Georgia" pitchFamily="18" charset="0"/>
              </a:rPr>
              <a:t>открытие истины, поиск истины и осмысление истины в совместной деятельности детей и учителя.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2. </a:t>
            </a:r>
            <a:r>
              <a:rPr lang="ru-RU" sz="2800" b="1" i="1" dirty="0" smtClean="0">
                <a:solidFill>
                  <a:srgbClr val="C00000"/>
                </a:solidFill>
                <a:latin typeface="Georgia" pitchFamily="18" charset="0"/>
              </a:rPr>
              <a:t>Урок есть </a:t>
            </a:r>
            <a:r>
              <a:rPr lang="ru-RU" sz="2800" b="1" dirty="0" smtClean="0">
                <a:latin typeface="Georgia" pitchFamily="18" charset="0"/>
              </a:rPr>
              <a:t>часть жизни ребёнка, и проживание этой жизни должно совершаться на уровне высокой общечеловеческой культуры.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3.</a:t>
            </a:r>
            <a:r>
              <a:rPr lang="ru-RU" sz="2800" b="1" i="1" dirty="0" smtClean="0">
                <a:solidFill>
                  <a:srgbClr val="C00000"/>
                </a:solidFill>
                <a:latin typeface="Georgia" pitchFamily="18" charset="0"/>
              </a:rPr>
              <a:t> Человек </a:t>
            </a:r>
            <a:r>
              <a:rPr lang="ru-RU" sz="2800" b="1" dirty="0" smtClean="0">
                <a:latin typeface="Georgia" pitchFamily="18" charset="0"/>
              </a:rPr>
              <a:t>в качестве субъекта осмысления истины и в качестве субъекта жизни на уроке всегда является наивысшей ценностью, выступая в роли цели и никогда не выступая в роли средства.</a:t>
            </a:r>
            <a:endParaRPr lang="ru-RU" sz="28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87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5698" y="0"/>
            <a:ext cx="89183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Georgia" pitchFamily="18" charset="0"/>
                <a:cs typeface="Arial"/>
              </a:rPr>
              <a:t>Требования </a:t>
            </a:r>
            <a:r>
              <a:rPr lang="ru-RU" sz="32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Georgia" pitchFamily="18" charset="0"/>
                <a:cs typeface="Arial"/>
              </a:rPr>
              <a:t> к  современному  </a:t>
            </a:r>
            <a:r>
              <a:rPr lang="ru-RU" sz="32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Georgia" pitchFamily="18" charset="0"/>
                <a:cs typeface="Arial"/>
              </a:rPr>
              <a:t>уроку: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92048" y="584775"/>
            <a:ext cx="9246699" cy="533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  <a:cs typeface="Arial" charset="0"/>
              </a:rPr>
              <a:t>хорошее начало и хорошее окончание;</a:t>
            </a:r>
            <a:r>
              <a:rPr lang="ru-RU" sz="2400" b="1" dirty="0">
                <a:latin typeface="Georgia" pitchFamily="18" charset="0"/>
              </a:rPr>
              <a:t> </a:t>
            </a:r>
            <a:endParaRPr lang="ru-RU" sz="2400" b="1" dirty="0" smtClean="0">
              <a:latin typeface="Georgia" pitchFamily="18" charset="0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четко </a:t>
            </a:r>
            <a:r>
              <a:rPr lang="ru-RU" sz="2400" b="1" dirty="0">
                <a:latin typeface="Georgia" pitchFamily="18" charset="0"/>
              </a:rPr>
              <a:t>сформулированные тема, цель, задачи урока</a:t>
            </a:r>
            <a:r>
              <a:rPr lang="ru-RU" sz="2400" b="1" dirty="0" smtClean="0">
                <a:latin typeface="Georgia" pitchFamily="18" charset="0"/>
              </a:rPr>
              <a:t>;</a:t>
            </a:r>
            <a:r>
              <a:rPr lang="ru-RU" sz="2400" b="1" dirty="0">
                <a:latin typeface="Georgia" pitchFamily="18" charset="0"/>
              </a:rPr>
              <a:t> </a:t>
            </a:r>
            <a:endParaRPr lang="ru-RU" sz="2400" b="1" dirty="0" smtClean="0">
              <a:latin typeface="Georgia" pitchFamily="18" charset="0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 </a:t>
            </a:r>
            <a:r>
              <a:rPr lang="ru-RU" sz="2400" b="1" dirty="0">
                <a:latin typeface="Georgia" pitchFamily="18" charset="0"/>
              </a:rPr>
              <a:t>урок должен быть проблемным и развивающим</a:t>
            </a:r>
            <a:r>
              <a:rPr lang="ru-RU" sz="2400" b="1" dirty="0" smtClean="0">
                <a:latin typeface="Georgia" pitchFamily="18" charset="0"/>
              </a:rPr>
              <a:t>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 </a:t>
            </a:r>
            <a:r>
              <a:rPr lang="ru-RU" sz="2400" b="1" dirty="0">
                <a:latin typeface="Georgia" pitchFamily="18" charset="0"/>
              </a:rPr>
              <a:t>учитель активизирует деятельность учащихся;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вывод </a:t>
            </a:r>
            <a:r>
              <a:rPr lang="ru-RU" sz="2400" b="1" dirty="0">
                <a:latin typeface="Georgia" pitchFamily="18" charset="0"/>
              </a:rPr>
              <a:t>делают сами учащиеся;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 </a:t>
            </a:r>
            <a:r>
              <a:rPr lang="ru-RU" sz="2400" b="1" dirty="0">
                <a:latin typeface="Georgia" pitchFamily="18" charset="0"/>
              </a:rPr>
              <a:t>минимум репродукции и максимум творчества и  сотворчества;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времясбережение </a:t>
            </a:r>
            <a:r>
              <a:rPr lang="ru-RU" sz="2400" b="1" dirty="0">
                <a:latin typeface="Georgia" pitchFamily="18" charset="0"/>
              </a:rPr>
              <a:t>и здоровьесбережение</a:t>
            </a:r>
            <a:r>
              <a:rPr lang="ru-RU" sz="2400" b="1" dirty="0" smtClean="0">
                <a:latin typeface="Georgia" pitchFamily="18" charset="0"/>
              </a:rPr>
              <a:t>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 </a:t>
            </a:r>
            <a:r>
              <a:rPr lang="ru-RU" sz="2400" b="1" dirty="0">
                <a:latin typeface="Georgia" pitchFamily="18" charset="0"/>
              </a:rPr>
              <a:t>учет уровня и возможностей учащихся;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Georgia" pitchFamily="18" charset="0"/>
              </a:rPr>
              <a:t>урок </a:t>
            </a:r>
            <a:r>
              <a:rPr lang="ru-RU" sz="2400" b="1" dirty="0">
                <a:latin typeface="Georgia" pitchFamily="18" charset="0"/>
              </a:rPr>
              <a:t>должен быть добрым.</a:t>
            </a:r>
          </a:p>
          <a:p>
            <a:pPr>
              <a:lnSpc>
                <a:spcPct val="120000"/>
              </a:lnSpc>
              <a:defRPr/>
            </a:pPr>
            <a:endParaRPr lang="ru-RU" sz="1600" b="1" dirty="0">
              <a:latin typeface="Georgia" pitchFamily="18" charset="0"/>
            </a:endParaRPr>
          </a:p>
          <a:p>
            <a:pPr>
              <a:lnSpc>
                <a:spcPct val="120000"/>
              </a:lnSpc>
              <a:defRPr/>
            </a:pPr>
            <a:endParaRPr lang="ru-RU" sz="2800" b="1" dirty="0">
              <a:latin typeface="Georgia" pitchFamily="18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54988" y="4153631"/>
            <a:ext cx="116278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Georgia" pitchFamily="18" charset="0"/>
              </a:rPr>
              <a:t> </a:t>
            </a:r>
            <a:endParaRPr lang="ru-RU" sz="2800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5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9360" y="754592"/>
            <a:ext cx="96926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Что можно и что нельзя на уроке: </a:t>
            </a:r>
            <a:r>
              <a:rPr lang="ru-RU" altLang="ru-RU" sz="2400" i="1" dirty="0">
                <a:solidFill>
                  <a:srgbClr val="FF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нельзя не работать</a:t>
            </a:r>
            <a:r>
              <a:rPr lang="ru-RU" altLang="ru-RU" sz="2400" i="1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i="1" dirty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нельзя посягать на другого человека</a:t>
            </a:r>
            <a:r>
              <a:rPr lang="ru-RU" altLang="ru-RU" sz="2400" dirty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u="sng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Все остальное - можно.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srgbClr val="FF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Современный урок </a:t>
            </a: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- свободный урок, урок, освобожденный от страха: никто никого не пугает и никто никого не боится.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Организационные основания урока: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Работают все, и работает </a:t>
            </a:r>
            <a:r>
              <a:rPr lang="ru-RU" altLang="ru-RU" sz="2400" dirty="0" smtClean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каждый. </a:t>
            </a:r>
            <a:endParaRPr lang="ru-RU" altLang="ru-RU" sz="2400" dirty="0">
              <a:solidFill>
                <a:prstClr val="black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Интересно мнение каждого и радуют успехи </a:t>
            </a:r>
            <a:r>
              <a:rPr lang="ru-RU" altLang="ru-RU" sz="2400" dirty="0" smtClean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каждого. </a:t>
            </a:r>
            <a:endParaRPr lang="ru-RU" altLang="ru-RU" sz="2400" dirty="0">
              <a:solidFill>
                <a:prstClr val="black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Все благодарны каждому за его участие, и каждый благодарен всем за свое продвижение к </a:t>
            </a:r>
            <a:r>
              <a:rPr lang="ru-RU" altLang="ru-RU" sz="2400" dirty="0" smtClean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знаниям. </a:t>
            </a:r>
            <a:endParaRPr lang="ru-RU" altLang="ru-RU" sz="2400" dirty="0">
              <a:solidFill>
                <a:prstClr val="black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Доверие к учителю как к руководителю групповой работы, но каждый имеет право на инициативное </a:t>
            </a:r>
            <a:r>
              <a:rPr lang="ru-RU" altLang="ru-RU" sz="2400" dirty="0" smtClean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предложение. </a:t>
            </a:r>
            <a:endParaRPr lang="ru-RU" altLang="ru-RU" sz="2400" dirty="0">
              <a:solidFill>
                <a:prstClr val="black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Все и каждый имеют право высказать мнение относительно проведенного </a:t>
            </a:r>
            <a:r>
              <a:rPr lang="ru-RU" altLang="ru-RU" sz="2400" dirty="0" smtClean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занятия. </a:t>
            </a:r>
            <a:endParaRPr lang="ru-RU" altLang="ru-RU" sz="2400" dirty="0">
              <a:solidFill>
                <a:prstClr val="black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50720" y="0"/>
            <a:ext cx="99626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200" b="1" kern="10" dirty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Georgia" pitchFamily="18" charset="0"/>
                <a:cs typeface="Arial"/>
              </a:rPr>
              <a:t>Требования  к  современному  уроку:</a:t>
            </a:r>
          </a:p>
        </p:txBody>
      </p:sp>
    </p:spTree>
    <p:extLst>
      <p:ext uri="{BB962C8B-B14F-4D97-AF65-F5344CB8AC3E}">
        <p14:creationId xmlns:p14="http://schemas.microsoft.com/office/powerpoint/2010/main" val="132046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1234</Words>
  <Application>Microsoft Office PowerPoint</Application>
  <PresentationFormat>Широкоэкранный</PresentationFormat>
  <Paragraphs>148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Century Schoolbook</vt:lpstr>
      <vt:lpstr>Georgia</vt:lpstr>
      <vt:lpstr>Tahoma</vt:lpstr>
      <vt:lpstr>Times New Roman</vt:lpstr>
      <vt:lpstr>Wingdings</vt:lpstr>
      <vt:lpstr>Тема Office</vt:lpstr>
      <vt:lpstr> Критерии эффективности современного урока в условиях реализации ФГОС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современному уроку в условиях введения ФГОС</dc:title>
  <dc:creator>10</dc:creator>
  <cp:lastModifiedBy>User</cp:lastModifiedBy>
  <cp:revision>46</cp:revision>
  <dcterms:created xsi:type="dcterms:W3CDTF">2014-11-24T05:10:27Z</dcterms:created>
  <dcterms:modified xsi:type="dcterms:W3CDTF">2021-02-16T22:12:32Z</dcterms:modified>
</cp:coreProperties>
</file>